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3"/>
  </p:sldMasterIdLst>
  <p:sldIdLst>
    <p:sldId id="256" r:id="rId4"/>
    <p:sldId id="257" r:id="rId5"/>
    <p:sldId id="276" r:id="rId6"/>
    <p:sldId id="277"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8" r:id="rId24"/>
    <p:sldId id="275"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72241E3-C3D7-4883-A3A3-12D3CF7B9DE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72241E3-C3D7-4883-A3A3-12D3CF7B9DE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72241E3-C3D7-4883-A3A3-12D3CF7B9DE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72241E3-C3D7-4883-A3A3-12D3CF7B9DE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872241E3-C3D7-4883-A3A3-12D3CF7B9DEE}"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872241E3-C3D7-4883-A3A3-12D3CF7B9DEE}"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2241E3-C3D7-4883-A3A3-12D3CF7B9DEE}" type="datetimeFigureOut">
              <a:rPr lang="en-IN" smtClean="0"/>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DD2C395F-0E71-46CB-B1A9-679CB0884389}" type="slidenum">
              <a:rPr lang="en-IN" smtClean="0"/>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72241E3-C3D7-4883-A3A3-12D3CF7B9DE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872241E3-C3D7-4883-A3A3-12D3CF7B9DE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872241E3-C3D7-4883-A3A3-12D3CF7B9DEE}"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2241E3-C3D7-4883-A3A3-12D3CF7B9DEE}"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2241E3-C3D7-4883-A3A3-12D3CF7B9DEE}"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72241E3-C3D7-4883-A3A3-12D3CF7B9DE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72241E3-C3D7-4883-A3A3-12D3CF7B9DE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72241E3-C3D7-4883-A3A3-12D3CF7B9DE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72241E3-C3D7-4883-A3A3-12D3CF7B9DE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72241E3-C3D7-4883-A3A3-12D3CF7B9DE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72241E3-C3D7-4883-A3A3-12D3CF7B9DE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72241E3-C3D7-4883-A3A3-12D3CF7B9DE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endParaRPr lang="en-US"/>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72241E3-C3D7-4883-A3A3-12D3CF7B9DE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endParaRPr lang="en-US"/>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72241E3-C3D7-4883-A3A3-12D3CF7B9DE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872241E3-C3D7-4883-A3A3-12D3CF7B9DE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872241E3-C3D7-4883-A3A3-12D3CF7B9DEE}"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2241E3-C3D7-4883-A3A3-12D3CF7B9DEE}"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872241E3-C3D7-4883-A3A3-12D3CF7B9DEE}"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72241E3-C3D7-4883-A3A3-12D3CF7B9DE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72241E3-C3D7-4883-A3A3-12D3CF7B9DE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3.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8" Type="http://schemas.openxmlformats.org/officeDocument/2006/relationships/theme" Target="../theme/theme2.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872241E3-C3D7-4883-A3A3-12D3CF7B9DEE}" type="datetimeFigureOut">
              <a:rPr lang="en-IN" smtClean="0"/>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D2C395F-0E71-46CB-B1A9-679CB0884389}"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2241E3-C3D7-4883-A3A3-12D3CF7B9DEE}" type="datetimeFigureOut">
              <a:rPr lang="en-IN" smtClean="0"/>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D2C395F-0E71-46CB-B1A9-679CB0884389}" type="slidenum">
              <a:rPr lang="en-IN" smtClean="0"/>
            </a:fld>
            <a:endParaRPr lang="en-IN"/>
          </a:p>
        </p:txBody>
      </p:sp>
    </p:spTree>
  </p:cSld>
  <p:clrMap bg1="dk1" tx1="lt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panose="020B0604020202020204"/>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panose="020B0604020202020204"/>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panose="020B0604020202020204"/>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17.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20.png"/><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9.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hyperlink" Target="https://code.visualstudio.com/" TargetMode="External"/><Relationship Id="rId3" Type="http://schemas.openxmlformats.org/officeDocument/2006/relationships/hyperlink" Target="https://youtu.be/Lp9Ftuq2sVI" TargetMode="External"/><Relationship Id="rId2" Type="http://schemas.openxmlformats.org/officeDocument/2006/relationships/hyperlink" Target="https://cutt.ly/gbvJuT9" TargetMode="External"/><Relationship Id="rId1" Type="http://schemas.openxmlformats.org/officeDocument/2006/relationships/hyperlink" Target="https://www.python.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0.GI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12.png"/><Relationship Id="rId1"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25000"/>
            <a:lum/>
          </a:blip>
          <a:srcRect/>
          <a:stretch>
            <a:fillRect t="-8000" b="-8000"/>
          </a:stretch>
        </a:blipFill>
        <a:effectLst/>
      </p:bgPr>
    </p:bg>
    <p:spTree>
      <p:nvGrpSpPr>
        <p:cNvPr id="1" name=""/>
        <p:cNvGrpSpPr/>
        <p:nvPr/>
      </p:nvGrpSpPr>
      <p:grpSpPr>
        <a:xfrm>
          <a:off x="0" y="0"/>
          <a:ext cx="0" cy="0"/>
          <a:chOff x="0" y="0"/>
          <a:chExt cx="0" cy="0"/>
        </a:xfrm>
      </p:grpSpPr>
      <p:sp>
        <p:nvSpPr>
          <p:cNvPr id="4" name="Rectangle 3"/>
          <p:cNvSpPr/>
          <p:nvPr/>
        </p:nvSpPr>
        <p:spPr>
          <a:xfrm>
            <a:off x="10014012" y="301841"/>
            <a:ext cx="1953087" cy="1846555"/>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911348" y="1831389"/>
            <a:ext cx="9942990" cy="2585323"/>
          </a:xfrm>
          <a:prstGeom prst="rect">
            <a:avLst/>
          </a:prstGeom>
          <a:noFill/>
        </p:spPr>
        <p:txBody>
          <a:bodyPr wrap="square" rtlCol="0">
            <a:spAutoFit/>
          </a:bodyPr>
          <a:lstStyle/>
          <a:p>
            <a:pPr algn="ctr"/>
            <a:r>
              <a:rPr lang="en-IN" sz="5400" b="1" dirty="0">
                <a:latin typeface="Times New Roman" panose="02020603050405020304" pitchFamily="18" charset="0"/>
                <a:cs typeface="Times New Roman" panose="02020603050405020304" pitchFamily="18" charset="0"/>
              </a:rPr>
              <a:t>PROJECT ON </a:t>
            </a:r>
            <a:endParaRPr lang="en-IN" sz="5400" b="1" dirty="0">
              <a:latin typeface="Times New Roman" panose="02020603050405020304" pitchFamily="18" charset="0"/>
              <a:cs typeface="Times New Roman" panose="02020603050405020304" pitchFamily="18" charset="0"/>
            </a:endParaRPr>
          </a:p>
          <a:p>
            <a:pPr algn="ctr"/>
            <a:r>
              <a:rPr lang="en-IN" sz="5400" b="1" dirty="0">
                <a:latin typeface="Times New Roman" panose="02020603050405020304" pitchFamily="18" charset="0"/>
                <a:cs typeface="Times New Roman" panose="02020603050405020304" pitchFamily="18" charset="0"/>
              </a:rPr>
              <a:t>JARVIS DESKTOP VOICE   ASSISTANT</a:t>
            </a:r>
            <a:endParaRPr lang="en-IN" sz="54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266330" y="5459766"/>
            <a:ext cx="4900474" cy="119888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Guide : Ms. </a:t>
            </a:r>
            <a:r>
              <a:rPr lang="en-US" altLang="en-IN" b="1" dirty="0">
                <a:latin typeface="Times New Roman" panose="02020603050405020304" pitchFamily="18" charset="0"/>
                <a:cs typeface="Times New Roman" panose="02020603050405020304" pitchFamily="18" charset="0"/>
              </a:rPr>
              <a:t>Pushapa C N</a:t>
            </a:r>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Presented By : </a:t>
            </a:r>
            <a:r>
              <a:rPr lang="en-US" altLang="en-IN" b="1" dirty="0">
                <a:latin typeface="Times New Roman" panose="02020603050405020304" pitchFamily="18" charset="0"/>
                <a:cs typeface="Times New Roman" panose="02020603050405020304" pitchFamily="18" charset="0"/>
              </a:rPr>
              <a:t>Sahana B and Harshitha K A</a:t>
            </a:r>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Class : </a:t>
            </a:r>
            <a:r>
              <a:rPr lang="en-IN" b="1" dirty="0" err="1">
                <a:latin typeface="Times New Roman" panose="02020603050405020304" pitchFamily="18" charset="0"/>
                <a:cs typeface="Times New Roman" panose="02020603050405020304" pitchFamily="18" charset="0"/>
              </a:rPr>
              <a:t>B.Tech</a:t>
            </a:r>
            <a:r>
              <a:rPr lang="en-IN" b="1" dirty="0">
                <a:latin typeface="Times New Roman" panose="02020603050405020304" pitchFamily="18" charset="0"/>
                <a:cs typeface="Times New Roman" panose="02020603050405020304" pitchFamily="18" charset="0"/>
              </a:rPr>
              <a:t> </a:t>
            </a:r>
            <a:r>
              <a:rPr lang="en-US" altLang="en-IN" b="1" dirty="0">
                <a:latin typeface="Times New Roman" panose="02020603050405020304" pitchFamily="18" charset="0"/>
                <a:cs typeface="Times New Roman" panose="02020603050405020304" pitchFamily="18" charset="0"/>
              </a:rPr>
              <a:t>AIML</a:t>
            </a:r>
            <a:r>
              <a:rPr lang="en-IN" b="1" dirty="0">
                <a:latin typeface="Times New Roman" panose="02020603050405020304" pitchFamily="18" charset="0"/>
                <a:cs typeface="Times New Roman" panose="02020603050405020304" pitchFamily="18" charset="0"/>
              </a:rPr>
              <a:t> 6</a:t>
            </a:r>
            <a:r>
              <a:rPr lang="en-IN" b="1" baseline="30000" dirty="0">
                <a:latin typeface="Times New Roman" panose="02020603050405020304" pitchFamily="18" charset="0"/>
                <a:cs typeface="Times New Roman" panose="02020603050405020304" pitchFamily="18" charset="0"/>
              </a:rPr>
              <a:t>th</a:t>
            </a:r>
            <a:r>
              <a:rPr lang="en-IN" b="1" dirty="0">
                <a:latin typeface="Times New Roman" panose="02020603050405020304" pitchFamily="18" charset="0"/>
                <a:cs typeface="Times New Roman" panose="02020603050405020304" pitchFamily="18" charset="0"/>
              </a:rPr>
              <a:t> SEM</a:t>
            </a:r>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3984" y="3551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1 :</a:t>
            </a:r>
            <a:endParaRPr lang="en-IN" sz="2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63984" y="878889"/>
            <a:ext cx="4287915"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Calling Time() and Date() Functions</a:t>
            </a:r>
            <a:endParaRPr lang="en-IN"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22772" y="1580225"/>
            <a:ext cx="8498889" cy="47806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3984" y="3551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2 :</a:t>
            </a:r>
            <a:endParaRPr lang="en-IN" sz="2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63984" y="878889"/>
            <a:ext cx="4287915"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search something on Wikipedia</a:t>
            </a:r>
            <a:endParaRPr lang="en-IN"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02671" y="2066276"/>
            <a:ext cx="8392357" cy="4720701"/>
          </a:xfrm>
          <a:prstGeom prst="rect">
            <a:avLst/>
          </a:prstGeom>
        </p:spPr>
      </p:pic>
      <p:sp>
        <p:nvSpPr>
          <p:cNvPr id="6" name="TextBox 5"/>
          <p:cNvSpPr txBox="1"/>
          <p:nvPr/>
        </p:nvSpPr>
        <p:spPr>
          <a:xfrm>
            <a:off x="471996" y="1490336"/>
            <a:ext cx="11248007"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“Wikipedia” the particular </a:t>
            </a:r>
            <a:r>
              <a:rPr lang="en-IN" sz="2000" dirty="0" err="1">
                <a:latin typeface="Times New Roman" panose="02020603050405020304" pitchFamily="18" charset="0"/>
                <a:cs typeface="Times New Roman" panose="02020603050405020304" pitchFamily="18" charset="0"/>
              </a:rPr>
              <a:t>elif</a:t>
            </a:r>
            <a:r>
              <a:rPr lang="en-IN" sz="2000" dirty="0">
                <a:latin typeface="Times New Roman" panose="02020603050405020304" pitchFamily="18" charset="0"/>
                <a:cs typeface="Times New Roman" panose="02020603050405020304" pitchFamily="18" charset="0"/>
              </a:rPr>
              <a:t> statement become true and run the command said by user. </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1537" y="363429"/>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3 :</a:t>
            </a:r>
            <a:endParaRPr lang="en-IN" sz="2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63984" y="878889"/>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open YouTube and Stack Overflow in browser</a:t>
            </a:r>
            <a:endParaRPr lang="en-IN" sz="2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976544" y="1818810"/>
            <a:ext cx="11248007"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“open YouTube” &amp; “open Stack Overflow” the following sites open in browser</a:t>
            </a:r>
            <a:endParaRPr lang="en-IN" sz="20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3099" y="2849731"/>
            <a:ext cx="5200341" cy="3249225"/>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3896" y="2849733"/>
            <a:ext cx="5200341" cy="324922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4 :</a:t>
            </a:r>
            <a:endParaRPr lang="en-IN" sz="2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Play Music</a:t>
            </a:r>
            <a:endParaRPr lang="en-IN" sz="2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76688" y="1570236"/>
            <a:ext cx="1176291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“Play Music” the assistant will automatically play a random song which is in user music directory.</a:t>
            </a:r>
            <a:endParaRPr lang="en-IN" sz="20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59619" y="2154500"/>
            <a:ext cx="7699899" cy="433119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5 :</a:t>
            </a:r>
            <a:endParaRPr lang="en-IN" sz="2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search on chrome browser</a:t>
            </a:r>
            <a:endParaRPr lang="en-IN" sz="2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76688" y="1570236"/>
            <a:ext cx="11762912" cy="1015663"/>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After speaking “search on chrome” the assistant will search command given by user or if it can’t get that then it                will say and print “Can’t open now, please try again later”.</a:t>
            </a:r>
            <a:endParaRPr lang="en-US" sz="2000" b="0" dirty="0">
              <a:solidFill>
                <a:srgbClr val="D4D4D4"/>
              </a:solidFill>
              <a:effectLst/>
              <a:latin typeface="Consolas" panose="020B0609020204030204" pitchFamily="49" charset="0"/>
            </a:endParaRPr>
          </a:p>
          <a:p>
            <a:endParaRPr lang="en-IN" sz="20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52588" y="2805345"/>
            <a:ext cx="5506619" cy="3097473"/>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688" y="2805345"/>
            <a:ext cx="5462726" cy="316488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6 :</a:t>
            </a:r>
            <a:endParaRPr lang="en-IN" sz="2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remember something</a:t>
            </a:r>
            <a:endParaRPr lang="en-IN" sz="2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76688" y="1403227"/>
            <a:ext cx="11762912" cy="1015663"/>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After speaking “remember that” the assistant will ask you that “what should I remember then user tell him particular thing now, if user want to know what assistant remember is then the user has to speak “do you remember anything” then our assistant will tell the user what he told to assistant early.</a:t>
            </a:r>
            <a:endParaRPr lang="en-IN" sz="20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96970" y="2574525"/>
            <a:ext cx="6953187" cy="391116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7 :</a:t>
            </a:r>
            <a:endParaRPr lang="en-IN" sz="2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take screenshot</a:t>
            </a:r>
            <a:endParaRPr lang="en-IN"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88598" y="2221784"/>
            <a:ext cx="7815307" cy="4396110"/>
          </a:xfrm>
          <a:prstGeom prst="rect">
            <a:avLst/>
          </a:prstGeom>
        </p:spPr>
      </p:pic>
      <p:sp>
        <p:nvSpPr>
          <p:cNvPr id="6" name="TextBox 5"/>
          <p:cNvSpPr txBox="1"/>
          <p:nvPr/>
        </p:nvSpPr>
        <p:spPr>
          <a:xfrm>
            <a:off x="665825" y="1562470"/>
            <a:ext cx="11105965" cy="384721"/>
          </a:xfrm>
          <a:prstGeom prst="rect">
            <a:avLst/>
          </a:prstGeom>
          <a:noFill/>
        </p:spPr>
        <p:txBody>
          <a:bodyPr wrap="square" rtlCol="0">
            <a:spAutoFit/>
          </a:bodyPr>
          <a:lstStyle/>
          <a:p>
            <a:r>
              <a:rPr lang="en-IN" sz="1900" dirty="0">
                <a:latin typeface="Times New Roman" panose="02020603050405020304" pitchFamily="18" charset="0"/>
                <a:cs typeface="Times New Roman" panose="02020603050405020304" pitchFamily="18" charset="0"/>
              </a:rPr>
              <a:t>After speaking “take a screenshot” the assistant will take screenshot and let you know it has taken screenshot.</a:t>
            </a:r>
            <a:endParaRPr lang="en-IN" sz="19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8 :</a:t>
            </a:r>
            <a:endParaRPr lang="en-IN" sz="2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make assistant offline</a:t>
            </a:r>
            <a:endParaRPr lang="en-IN" sz="2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100830" y="1580225"/>
            <a:ext cx="936594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“go offline” the assistant will offline and then the program will stop. </a:t>
            </a:r>
            <a:endParaRPr lang="en-IN" sz="20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78240" y="2272683"/>
            <a:ext cx="7611122" cy="428125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2761" y="771215"/>
            <a:ext cx="430566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Advantages:</a:t>
            </a:r>
            <a:endParaRPr lang="en-IN" sz="24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52761" y="1562470"/>
            <a:ext cx="5513033" cy="4524315"/>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Easy to use </a:t>
            </a: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Can work with variety of commands</a:t>
            </a:r>
            <a:endParaRPr lang="en-US" sz="2400" b="0" i="0" dirty="0">
              <a:effectLst/>
              <a:latin typeface="Times New Roman" panose="02020603050405020304" pitchFamily="18" charset="0"/>
              <a:cs typeface="Times New Roman" panose="02020603050405020304" pitchFamily="18" charset="0"/>
            </a:endParaRPr>
          </a:p>
          <a:p>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Custom commands </a:t>
            </a: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Secure </a:t>
            </a: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Helpful for disabled </a:t>
            </a: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Artificial intelligence make advancement in it.</a:t>
            </a:r>
            <a:endParaRPr lang="en-IN" sz="24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096000" y="771215"/>
            <a:ext cx="430566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Disadvantages:</a:t>
            </a:r>
            <a:endParaRPr lang="en-IN" sz="24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6096000" y="1720840"/>
            <a:ext cx="5513033" cy="3416320"/>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Limited language support </a:t>
            </a: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Costly </a:t>
            </a: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Expensive </a:t>
            </a:r>
            <a:r>
              <a:rPr lang="en-US" sz="2400" b="0" i="0" dirty="0" err="1">
                <a:effectLst/>
                <a:latin typeface="Times New Roman" panose="02020603050405020304" pitchFamily="18" charset="0"/>
                <a:cs typeface="Times New Roman" panose="02020603050405020304" pitchFamily="18" charset="0"/>
              </a:rPr>
              <a:t>equipments</a:t>
            </a:r>
            <a:r>
              <a:rPr lang="en-US" sz="2400" b="0" i="0" dirty="0">
                <a:effectLst/>
                <a:latin typeface="Times New Roman" panose="02020603050405020304" pitchFamily="18" charset="0"/>
                <a:cs typeface="Times New Roman" panose="02020603050405020304" pitchFamily="18" charset="0"/>
              </a:rPr>
              <a:t> </a:t>
            </a: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It cannot work in noisy environment</a:t>
            </a: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Can’t use for many numbers of people</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21257" y="319596"/>
            <a:ext cx="6871317"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Scope of the project</a:t>
            </a:r>
            <a:endParaRPr lang="en-IN" sz="6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772357" y="2130641"/>
            <a:ext cx="10679837" cy="378565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Presently, Jarvis is being developed as an automation tool and virtual assistant. Among the Various roles played by Jarvis are: </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457200" indent="-457200">
              <a:buAutoNum type="arabicPeriod"/>
            </a:pPr>
            <a:r>
              <a:rPr lang="en-US" sz="2000" dirty="0">
                <a:latin typeface="Times New Roman" panose="02020603050405020304" pitchFamily="18" charset="0"/>
                <a:cs typeface="Times New Roman" panose="02020603050405020304" pitchFamily="18" charset="0"/>
              </a:rPr>
              <a:t>Search Engine with voice interactions </a:t>
            </a:r>
            <a:endParaRPr lang="en-US" sz="2000" dirty="0">
              <a:latin typeface="Times New Roman" panose="02020603050405020304" pitchFamily="18" charset="0"/>
              <a:cs typeface="Times New Roman" panose="02020603050405020304" pitchFamily="18" charset="0"/>
            </a:endParaRPr>
          </a:p>
          <a:p>
            <a:pPr marL="457200" indent="-457200">
              <a:buAutoNum type="arabicPeriod"/>
            </a:pPr>
            <a:r>
              <a:rPr lang="en-US" sz="2000" dirty="0">
                <a:latin typeface="Times New Roman" panose="02020603050405020304" pitchFamily="18" charset="0"/>
                <a:cs typeface="Times New Roman" panose="02020603050405020304" pitchFamily="18" charset="0"/>
              </a:rPr>
              <a:t>Medical diagnosis with Medicine aid. </a:t>
            </a:r>
            <a:endParaRPr lang="en-US" sz="2000" dirty="0">
              <a:latin typeface="Times New Roman" panose="02020603050405020304" pitchFamily="18" charset="0"/>
              <a:cs typeface="Times New Roman" panose="02020603050405020304" pitchFamily="18" charset="0"/>
            </a:endParaRPr>
          </a:p>
          <a:p>
            <a:pPr marL="457200" indent="-457200">
              <a:buAutoNum type="arabicPeriod"/>
            </a:pPr>
            <a:r>
              <a:rPr lang="en-US" sz="2000" dirty="0">
                <a:latin typeface="Times New Roman" panose="02020603050405020304" pitchFamily="18" charset="0"/>
                <a:cs typeface="Times New Roman" panose="02020603050405020304" pitchFamily="18" charset="0"/>
              </a:rPr>
              <a:t>Reminder and To-Do application. </a:t>
            </a:r>
            <a:endParaRPr lang="en-US" sz="2000" dirty="0">
              <a:latin typeface="Times New Roman" panose="02020603050405020304" pitchFamily="18" charset="0"/>
              <a:cs typeface="Times New Roman" panose="02020603050405020304" pitchFamily="18" charset="0"/>
            </a:endParaRPr>
          </a:p>
          <a:p>
            <a:pPr marL="457200" indent="-457200">
              <a:buAutoNum type="arabicPeriod"/>
            </a:pPr>
            <a:r>
              <a:rPr lang="en-US" sz="2000" dirty="0">
                <a:latin typeface="Times New Roman" panose="02020603050405020304" pitchFamily="18" charset="0"/>
                <a:cs typeface="Times New Roman" panose="02020603050405020304" pitchFamily="18" charset="0"/>
              </a:rPr>
              <a:t>Vocabulary App to show meanings and correct spelling errors. </a:t>
            </a:r>
            <a:endParaRPr lang="en-US" sz="2000" dirty="0">
              <a:latin typeface="Times New Roman" panose="02020603050405020304" pitchFamily="18" charset="0"/>
              <a:cs typeface="Times New Roman" panose="02020603050405020304" pitchFamily="18" charset="0"/>
            </a:endParaRPr>
          </a:p>
          <a:p>
            <a:pPr marL="457200" indent="-457200">
              <a:buAutoNum type="arabicPeriod"/>
            </a:pPr>
            <a:r>
              <a:rPr lang="en-US" sz="2000" dirty="0">
                <a:latin typeface="Times New Roman" panose="02020603050405020304" pitchFamily="18" charset="0"/>
                <a:cs typeface="Times New Roman" panose="02020603050405020304" pitchFamily="18" charset="0"/>
              </a:rPr>
              <a:t>Weather Forecasting Application. </a:t>
            </a:r>
            <a:endParaRPr lang="en-US" sz="2000" dirty="0">
              <a:latin typeface="Times New Roman" panose="02020603050405020304" pitchFamily="18" charset="0"/>
              <a:cs typeface="Times New Roman" panose="02020603050405020304" pitchFamily="18" charset="0"/>
            </a:endParaRPr>
          </a:p>
          <a:p>
            <a:pPr marL="457200" indent="-457200">
              <a:buAutoNum type="arabicPeriod"/>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There shall be proper Documentation available on its Official GitHub repository for making further development easy and we aim to release our virtual assistant as an Open Source Software where modifications and contributions by the community are warmly welcomed.</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7802" y="301840"/>
            <a:ext cx="4021584"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Conclusion</a:t>
            </a:r>
            <a:endParaRPr lang="en-IN" sz="6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242874" y="1917577"/>
            <a:ext cx="9072979" cy="4093428"/>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Through this voice assistant, we have automated various services using a single line command. It eases most of the tasks of the user like searching the web, retrieving weather forecast details, vocabulary help and medical related queries. </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We aim to make this project a complete server assistant and make it smart enough to act as a replacement for a general server administration. The future plans include integrating Jarvis with mobile using React Native to provide a synchronized experience between the two connected devices. </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Further, in the long run, Jarvis is planned to feature auto deployment supporting elastic beanstalk, backup files, and all operations which a general Server Administrator does. The functionality would be seamless enough to replace the Server Administrator with Jarvis. </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23930" y="177553"/>
            <a:ext cx="3781887"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REFERENCES</a:t>
            </a:r>
            <a:endParaRPr lang="en-IN" sz="36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585927" y="1582340"/>
            <a:ext cx="7599285" cy="3693319"/>
          </a:xfrm>
          <a:prstGeom prst="rect">
            <a:avLst/>
          </a:prstGeom>
          <a:noFill/>
        </p:spPr>
        <p:txBody>
          <a:bodyPr wrap="square" rtlCol="0">
            <a:spAutoFit/>
          </a:bodyPr>
          <a:lstStyle/>
          <a:p>
            <a:pPr marL="285750" indent="-285750">
              <a:buFont typeface="Wingdings" panose="05000000000000000000" pitchFamily="2" charset="2"/>
              <a:buChar char="q"/>
            </a:pPr>
            <a:r>
              <a:rPr lang="en-US" dirty="0"/>
              <a:t>Python : </a:t>
            </a:r>
            <a:r>
              <a:rPr lang="en-US" dirty="0">
                <a:hlinkClick r:id="rId1"/>
              </a:rPr>
              <a:t>https://www.python.org/</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Pyttsx3 : https://cutt.ly/ObvJsYr</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Pyaudio</a:t>
            </a:r>
            <a:r>
              <a:rPr lang="en-US" dirty="0"/>
              <a:t> : </a:t>
            </a:r>
            <a:r>
              <a:rPr lang="en-US" dirty="0">
                <a:hlinkClick r:id="rId2"/>
              </a:rPr>
              <a:t>https://cutt.ly/gbvJuT9</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YouTube : </a:t>
            </a:r>
            <a:r>
              <a:rPr lang="en-US" dirty="0">
                <a:hlinkClick r:id="rId3"/>
              </a:rPr>
              <a:t>https://youtu.be/Lp9Ftuq2sVI</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Visual Studio Code : </a:t>
            </a:r>
            <a:r>
              <a:rPr lang="en-US" dirty="0">
                <a:hlinkClick r:id="rId4"/>
              </a:rPr>
              <a:t>https://code.visualstudio.com/</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6811" y="2281562"/>
            <a:ext cx="8318377" cy="1569660"/>
          </a:xfrm>
          <a:prstGeom prst="rect">
            <a:avLst/>
          </a:prstGeom>
          <a:noFill/>
        </p:spPr>
        <p:txBody>
          <a:bodyPr wrap="square" rtlCol="0">
            <a:spAutoFit/>
          </a:bodyPr>
          <a:lstStyle/>
          <a:p>
            <a:r>
              <a:rPr lang="en-IN" sz="9600" dirty="0">
                <a:latin typeface="Algerian" panose="04020705040A02060702" pitchFamily="82" charset="0"/>
              </a:rPr>
              <a:t>THANK YOU !!</a:t>
            </a:r>
            <a:endParaRPr lang="en-IN" sz="9600" dirty="0">
              <a:latin typeface="Algerian" panose="04020705040A02060702" pitchFamily="8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82392" y="-66973"/>
            <a:ext cx="4634144"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CONTENTS</a:t>
            </a:r>
            <a:endParaRPr lang="en-IN" sz="6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81740" y="948690"/>
            <a:ext cx="6755907" cy="5909310"/>
          </a:xfrm>
          <a:prstGeom prst="rect">
            <a:avLst/>
          </a:prstGeom>
          <a:noFill/>
        </p:spPr>
        <p:txBody>
          <a:bodyPr wrap="square" rtlCol="0">
            <a:spAutoFit/>
          </a:bodyPr>
          <a:lstStyle/>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Tools &amp; Technologies</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System Requirements</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Objective</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Modules/Libraries Used</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Implementation</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Tasks</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Advantages/Disadvantages</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Scope of the project</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References</a:t>
            </a:r>
            <a:endParaRPr lang="en-IN"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96000" y="1440864"/>
            <a:ext cx="3684232" cy="469360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81548" y="201208"/>
            <a:ext cx="463414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TOOLS &amp; TECHNOLOGIES</a:t>
            </a:r>
            <a:endParaRPr lang="en-IN" sz="2400" dirty="0">
              <a:latin typeface="Times New Roman" panose="02020603050405020304" pitchFamily="18" charset="0"/>
              <a:cs typeface="Times New Roman" panose="02020603050405020304" pitchFamily="18" charset="0"/>
            </a:endParaRPr>
          </a:p>
        </p:txBody>
      </p:sp>
      <p:sp>
        <p:nvSpPr>
          <p:cNvPr id="3" name="Oval 2"/>
          <p:cNvSpPr/>
          <p:nvPr/>
        </p:nvSpPr>
        <p:spPr>
          <a:xfrm>
            <a:off x="4594286" y="925612"/>
            <a:ext cx="2325949" cy="2299316"/>
          </a:xfrm>
          <a:prstGeom prst="ellipse">
            <a:avLst/>
          </a:prstGeom>
          <a:blipFill dpi="0" rotWithShape="1">
            <a:blip r:embed="rId1">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p:cNvSpPr/>
          <p:nvPr/>
        </p:nvSpPr>
        <p:spPr>
          <a:xfrm>
            <a:off x="8982630" y="873526"/>
            <a:ext cx="2325949" cy="2186126"/>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p:cNvSpPr txBox="1"/>
          <p:nvPr/>
        </p:nvSpPr>
        <p:spPr>
          <a:xfrm>
            <a:off x="208716" y="3491927"/>
            <a:ext cx="383515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SYSTEM REQUIREMENTS</a:t>
            </a:r>
            <a:endParaRPr lang="en-IN" sz="24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346228" y="4272677"/>
            <a:ext cx="4518734" cy="2584450"/>
          </a:xfrm>
          <a:prstGeom prst="rect">
            <a:avLst/>
          </a:prstGeom>
          <a:noFill/>
        </p:spPr>
        <p:txBody>
          <a:bodyPr wrap="square" rtlCol="0">
            <a:spAutoFit/>
          </a:bodyPr>
          <a:lstStyle/>
          <a:p>
            <a:pPr marL="285750" indent="-285750">
              <a:buFont typeface="Wingdings" panose="05000000000000000000" pitchFamily="2" charset="2"/>
              <a:buChar char="q"/>
            </a:pPr>
            <a:r>
              <a:rPr lang="en-US" dirty="0"/>
              <a:t>OS : Windows 7 or above</a:t>
            </a:r>
            <a:endParaRPr lang="en-US" dirty="0"/>
          </a:p>
          <a:p>
            <a:pPr indent="0">
              <a:buFont typeface="Wingdings" panose="05000000000000000000" pitchFamily="2" charset="2"/>
              <a:buNone/>
            </a:pPr>
            <a:endParaRPr lang="en-US" dirty="0"/>
          </a:p>
          <a:p>
            <a:pPr marL="285750" indent="-285750">
              <a:buFont typeface="Wingdings" panose="05000000000000000000" pitchFamily="2" charset="2"/>
              <a:buChar char="q"/>
            </a:pPr>
            <a:r>
              <a:rPr lang="en-US" dirty="0"/>
              <a:t>RAM : 4GB or above</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Hard Drive : 250 MB HDD</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Processor : Intel Dual Core</a:t>
            </a:r>
            <a:r>
              <a:rPr lang="en-IN" dirty="0"/>
              <a:t> </a:t>
            </a:r>
            <a:endParaRPr lang="en-IN" dirty="0"/>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endParaRPr lang="en-US" dirty="0"/>
          </a:p>
        </p:txBody>
      </p:sp>
      <p:sp>
        <p:nvSpPr>
          <p:cNvPr id="8" name="TextBox 7"/>
          <p:cNvSpPr txBox="1"/>
          <p:nvPr/>
        </p:nvSpPr>
        <p:spPr>
          <a:xfrm>
            <a:off x="5106048" y="3224928"/>
            <a:ext cx="1740023" cy="375891"/>
          </a:xfrm>
          <a:prstGeom prst="rect">
            <a:avLst/>
          </a:prstGeom>
          <a:noFill/>
        </p:spPr>
        <p:txBody>
          <a:bodyPr wrap="square" rtlCol="0">
            <a:spAutoFit/>
          </a:bodyPr>
          <a:lstStyle/>
          <a:p>
            <a:r>
              <a:rPr lang="en-US" dirty="0"/>
              <a:t>Version : 3.8.3</a:t>
            </a:r>
            <a:endParaRPr lang="en-IN" dirty="0"/>
          </a:p>
        </p:txBody>
      </p:sp>
      <p:sp>
        <p:nvSpPr>
          <p:cNvPr id="10" name="TextBox 9"/>
          <p:cNvSpPr txBox="1"/>
          <p:nvPr/>
        </p:nvSpPr>
        <p:spPr>
          <a:xfrm>
            <a:off x="9275592" y="3155394"/>
            <a:ext cx="1740023" cy="375891"/>
          </a:xfrm>
          <a:prstGeom prst="rect">
            <a:avLst/>
          </a:prstGeom>
          <a:noFill/>
        </p:spPr>
        <p:txBody>
          <a:bodyPr wrap="square" rtlCol="0">
            <a:spAutoFit/>
          </a:bodyPr>
          <a:lstStyle/>
          <a:p>
            <a:r>
              <a:rPr lang="en-US" dirty="0"/>
              <a:t>Version : 1.55.2</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05849" y="301841"/>
            <a:ext cx="8433786"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INTRODUCTION</a:t>
            </a:r>
            <a:endParaRPr lang="en-IN" sz="6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13064" y="1695635"/>
            <a:ext cx="10830757" cy="4524315"/>
          </a:xfrm>
          <a:prstGeom prst="rect">
            <a:avLst/>
          </a:prstGeom>
          <a:noFill/>
        </p:spPr>
        <p:txBody>
          <a:bodyPr wrap="square" rtlCol="0">
            <a:spAutoFit/>
          </a:bodyPr>
          <a:lstStyle/>
          <a:p>
            <a:pPr marL="285750" indent="-28575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Have you ever wondered how cool it would be to have your own assistant? Imagine how easier it would be doing Wikipedia searches without opening web browsers, and performing many other daily tasks like playing music with the help of a single voice command, opening different browsers in just a voice command. </a:t>
            </a:r>
            <a:r>
              <a:rPr lang="en-IN" dirty="0">
                <a:latin typeface="Times New Roman" panose="02020603050405020304" pitchFamily="18" charset="0"/>
                <a:cs typeface="Times New Roman" panose="02020603050405020304" pitchFamily="18" charset="0"/>
              </a:rPr>
              <a:t>This project is simple desktop voice assistant built with python named as “Jarvis Desktop Voice Assistant”. This project is fully completed and error free. It was compiled in VS Code Editor.</a:t>
            </a: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IN" dirty="0"/>
          </a:p>
          <a:p>
            <a:endParaRPr lang="en-IN" dirty="0"/>
          </a:p>
          <a:p>
            <a:pPr marL="285750" indent="-28575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A virtual assistant, also called an AI assistant or digital assistant, is an application program that understands natural language voice commands and completes tasks for the user.</a:t>
            </a:r>
            <a:r>
              <a:rPr lang="en-US" dirty="0"/>
              <a:t> </a:t>
            </a:r>
            <a:r>
              <a:rPr lang="en-US" dirty="0">
                <a:latin typeface="Times New Roman" panose="02020603050405020304" pitchFamily="18" charset="0"/>
                <a:cs typeface="Times New Roman" panose="02020603050405020304" pitchFamily="18" charset="0"/>
              </a:rPr>
              <a:t>The whole concept based on how can we make our life easier or how can we automate the things by just using our voice command. When the project is being executed then first of all it greets the user as per the time. After that it just listen your command in form of voice and just that that thing according to your command.</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It is implemented in “PYTHON Programming Language” in which implementation is very easy. For every sort of work there is module present in python which makes the thing very easy and effective to do. It is user friendly and easy to understandable for new user.</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16062" y="291158"/>
            <a:ext cx="7137646"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OBJECTIVE</a:t>
            </a:r>
            <a:endParaRPr lang="en-IN" sz="6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50920" y="1793290"/>
            <a:ext cx="11890159" cy="4247317"/>
          </a:xfrm>
          <a:prstGeom prst="rect">
            <a:avLst/>
          </a:prstGeom>
          <a:noFill/>
        </p:spPr>
        <p:txBody>
          <a:bodyPr wrap="square" rtlCol="0">
            <a:spAutoFit/>
          </a:bodyPr>
          <a:lstStyle/>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Become familiar with the concepts of Python Language.</a:t>
            </a:r>
            <a:endParaRPr lang="en-US" sz="3000" b="1" dirty="0">
              <a:latin typeface="Times New Roman" panose="02020603050405020304" pitchFamily="18" charset="0"/>
              <a:cs typeface="Times New Roman" panose="02020603050405020304" pitchFamily="18" charset="0"/>
            </a:endParaRP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Implement the concepts of basic and intermediate python operations for making this project used in real life.</a:t>
            </a:r>
            <a:endParaRPr lang="en-US" sz="3000" b="1" dirty="0">
              <a:latin typeface="Times New Roman" panose="02020603050405020304" pitchFamily="18" charset="0"/>
              <a:cs typeface="Times New Roman" panose="02020603050405020304" pitchFamily="18" charset="0"/>
            </a:endParaRP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become familiar with different modules and libraries. </a:t>
            </a:r>
            <a:endParaRPr lang="en-US" sz="3000" b="1" dirty="0">
              <a:latin typeface="Times New Roman" panose="02020603050405020304" pitchFamily="18" charset="0"/>
              <a:cs typeface="Times New Roman" panose="02020603050405020304" pitchFamily="18" charset="0"/>
            </a:endParaRP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make ease for the users to automate the things by using own voice commands.</a:t>
            </a:r>
            <a:endParaRPr lang="en-IN" sz="3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80190" y="210990"/>
            <a:ext cx="6631619" cy="769441"/>
          </a:xfrm>
          <a:prstGeom prst="rect">
            <a:avLst/>
          </a:prstGeom>
          <a:noFill/>
        </p:spPr>
        <p:txBody>
          <a:bodyPr wrap="square" rtlCol="0">
            <a:spAutoFit/>
          </a:bodyPr>
          <a:lstStyle/>
          <a:p>
            <a:r>
              <a:rPr lang="en-IN" sz="4400" b="1" dirty="0">
                <a:latin typeface="Times New Roman" panose="02020603050405020304" pitchFamily="18" charset="0"/>
                <a:cs typeface="Times New Roman" panose="02020603050405020304" pitchFamily="18" charset="0"/>
              </a:rPr>
              <a:t>Moules/Libraries Used:</a:t>
            </a:r>
            <a:endParaRPr lang="en-IN" sz="44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84086" y="1256467"/>
            <a:ext cx="10582183" cy="5601533"/>
          </a:xfrm>
          <a:prstGeom prst="rect">
            <a:avLst/>
          </a:prstGeom>
          <a:noFill/>
        </p:spPr>
        <p:txBody>
          <a:bodyPr wrap="square" rtlCol="0">
            <a:spAutoFit/>
          </a:bodyPr>
          <a:lstStyle/>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Pyttsx3</a:t>
            </a: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A python library that will help us to convert text to speech. In short, it is a text-to-speech library.</a:t>
            </a:r>
            <a:endParaRPr lang="en-US" sz="20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It works offline, and it is compatible with Python 2 as well as Python 3.</a:t>
            </a:r>
            <a:endParaRPr lang="en-US" sz="2000" b="0" i="0" dirty="0">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Datetime</a:t>
            </a: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To provide current or live time to Assistant.</a:t>
            </a:r>
            <a:endParaRPr lang="en-US" sz="20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Used for greeting user according to time.</a:t>
            </a: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Speech Recognition</a:t>
            </a: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Library for performing speech recognition, with support for several engines and APIs, online and offline.</a:t>
            </a:r>
            <a:endParaRPr lang="en-US" sz="20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Used for taking input from microphone as a source to perform tasks.</a:t>
            </a: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Wikipedia</a:t>
            </a: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000" i="0" dirty="0">
                <a:effectLst/>
                <a:latin typeface="Times New Roman" panose="02020603050405020304" pitchFamily="18" charset="0"/>
                <a:cs typeface="Times New Roman" panose="02020603050405020304" pitchFamily="18" charset="0"/>
              </a:rPr>
              <a:t>Wikipedia</a:t>
            </a:r>
            <a:r>
              <a:rPr lang="en-US" sz="2000" b="0" i="0" dirty="0">
                <a:effectLst/>
                <a:latin typeface="Times New Roman" panose="02020603050405020304" pitchFamily="18" charset="0"/>
                <a:cs typeface="Times New Roman" panose="02020603050405020304" pitchFamily="18" charset="0"/>
              </a:rPr>
              <a:t> is a </a:t>
            </a:r>
            <a:r>
              <a:rPr lang="en-US" sz="2000" i="0" dirty="0">
                <a:effectLst/>
                <a:latin typeface="Times New Roman" panose="02020603050405020304" pitchFamily="18" charset="0"/>
                <a:cs typeface="Times New Roman" panose="02020603050405020304" pitchFamily="18" charset="0"/>
              </a:rPr>
              <a:t>Python library </a:t>
            </a:r>
            <a:r>
              <a:rPr lang="en-US" sz="2000" b="0" i="0" dirty="0">
                <a:effectLst/>
                <a:latin typeface="Times New Roman" panose="02020603050405020304" pitchFamily="18" charset="0"/>
                <a:cs typeface="Times New Roman" panose="02020603050405020304" pitchFamily="18" charset="0"/>
              </a:rPr>
              <a:t>that makes it easy to access and parse data from </a:t>
            </a:r>
            <a:r>
              <a:rPr lang="en-US" sz="2000" i="0" dirty="0">
                <a:effectLst/>
                <a:latin typeface="Times New Roman" panose="02020603050405020304" pitchFamily="18" charset="0"/>
                <a:cs typeface="Times New Roman" panose="02020603050405020304" pitchFamily="18" charset="0"/>
              </a:rPr>
              <a:t>Wikipedia.</a:t>
            </a:r>
            <a:endParaRPr lang="en-US" sz="200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It helps the user to get results for a particular query or search.</a:t>
            </a: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8474" y="541538"/>
            <a:ext cx="10369118" cy="5909310"/>
          </a:xfrm>
          <a:prstGeom prst="rect">
            <a:avLst/>
          </a:prstGeom>
          <a:noFill/>
        </p:spPr>
        <p:txBody>
          <a:bodyPr wrap="square" rtlCol="0">
            <a:spAutoFit/>
          </a:bodyPr>
          <a:lstStyle/>
          <a:p>
            <a:pPr marL="285750" indent="-285750">
              <a:buFont typeface="Wingdings" panose="05000000000000000000" pitchFamily="2" charset="2"/>
              <a:buChar char="q"/>
            </a:pPr>
            <a:r>
              <a:rPr lang="en-IN" sz="2000" dirty="0"/>
              <a:t>Web Browser</a:t>
            </a:r>
            <a:endParaRPr lang="en-IN" sz="2000" dirty="0"/>
          </a:p>
          <a:p>
            <a:pPr marL="285750" indent="-285750">
              <a:buFont typeface="Wingdings" panose="05000000000000000000" pitchFamily="2" charset="2"/>
              <a:buChar char="v"/>
            </a:pPr>
            <a:r>
              <a:rPr lang="en-US" sz="2000" b="0" i="0" dirty="0">
                <a:effectLst/>
                <a:latin typeface="Arial" panose="020B0604020202020204" pitchFamily="34" charset="0"/>
              </a:rPr>
              <a:t>The </a:t>
            </a:r>
            <a:r>
              <a:rPr lang="en-US" sz="2000" i="0" dirty="0">
                <a:effectLst/>
                <a:latin typeface="Arial" panose="020B0604020202020204" pitchFamily="34" charset="0"/>
              </a:rPr>
              <a:t>web browser</a:t>
            </a:r>
            <a:r>
              <a:rPr lang="en-US" sz="2000" b="1" i="0" dirty="0">
                <a:effectLst/>
                <a:latin typeface="Arial" panose="020B0604020202020204" pitchFamily="34" charset="0"/>
              </a:rPr>
              <a:t> module</a:t>
            </a:r>
            <a:r>
              <a:rPr lang="en-US" sz="2000" b="0" i="0" dirty="0">
                <a:effectLst/>
                <a:latin typeface="Arial" panose="020B0604020202020204" pitchFamily="34" charset="0"/>
              </a:rPr>
              <a:t> provides </a:t>
            </a:r>
            <a:r>
              <a:rPr lang="en-US" sz="2000" b="1" i="0" dirty="0">
                <a:effectLst/>
                <a:latin typeface="Arial" panose="020B0604020202020204" pitchFamily="34" charset="0"/>
              </a:rPr>
              <a:t>a</a:t>
            </a:r>
            <a:r>
              <a:rPr lang="en-US" sz="2000" b="0" i="0" dirty="0">
                <a:effectLst/>
                <a:latin typeface="Arial" panose="020B0604020202020204" pitchFamily="34" charset="0"/>
              </a:rPr>
              <a:t> high-level interface to allow displaying </a:t>
            </a:r>
            <a:r>
              <a:rPr lang="en-US" sz="2000" i="0" dirty="0">
                <a:effectLst/>
                <a:latin typeface="Arial" panose="020B0604020202020204" pitchFamily="34" charset="0"/>
              </a:rPr>
              <a:t>Web</a:t>
            </a:r>
            <a:r>
              <a:rPr lang="en-US" sz="2000" b="0" i="0" dirty="0">
                <a:effectLst/>
                <a:latin typeface="Arial" panose="020B0604020202020204" pitchFamily="34" charset="0"/>
              </a:rPr>
              <a:t>-based documents to users</a:t>
            </a:r>
            <a:endParaRPr lang="en-US" sz="2000" b="0" i="0" dirty="0">
              <a:effectLst/>
              <a:latin typeface="Arial" panose="020B0604020202020204" pitchFamily="34" charset="0"/>
            </a:endParaRPr>
          </a:p>
          <a:p>
            <a:pPr marL="285750" indent="-285750">
              <a:buFont typeface="Wingdings" panose="05000000000000000000" pitchFamily="2" charset="2"/>
              <a:buChar char="v"/>
            </a:pPr>
            <a:r>
              <a:rPr lang="en-US" sz="2000" b="0" i="0" dirty="0">
                <a:effectLst/>
                <a:latin typeface="Arial" panose="020B0604020202020204" pitchFamily="34" charset="0"/>
              </a:rPr>
              <a:t>Under most circumstances, simply calling the open() function from this </a:t>
            </a:r>
            <a:r>
              <a:rPr lang="en-US" sz="2000" i="0" dirty="0">
                <a:effectLst/>
                <a:latin typeface="Arial" panose="020B0604020202020204" pitchFamily="34" charset="0"/>
              </a:rPr>
              <a:t>module</a:t>
            </a:r>
            <a:r>
              <a:rPr lang="en-US" sz="2000" b="0" i="0" dirty="0">
                <a:effectLst/>
                <a:latin typeface="Arial" panose="020B0604020202020204" pitchFamily="34" charset="0"/>
              </a:rPr>
              <a:t> will do the right thing.</a:t>
            </a:r>
            <a:endParaRPr lang="en-US" sz="2000" b="0" i="0" dirty="0">
              <a:effectLst/>
              <a:latin typeface="Arial" panose="020B0604020202020204" pitchFamily="34" charset="0"/>
            </a:endParaRPr>
          </a:p>
          <a:p>
            <a:endParaRPr lang="en-US" sz="2000" dirty="0">
              <a:latin typeface="Arial" panose="020B0604020202020204" pitchFamily="34" charset="0"/>
            </a:endParaRPr>
          </a:p>
          <a:p>
            <a:pPr marL="285750" indent="-285750">
              <a:buFont typeface="Wingdings" panose="05000000000000000000" pitchFamily="2" charset="2"/>
              <a:buChar char="q"/>
            </a:pPr>
            <a:r>
              <a:rPr lang="en-US" sz="2000" dirty="0">
                <a:latin typeface="Arial" panose="020B0604020202020204" pitchFamily="34" charset="0"/>
              </a:rPr>
              <a:t>OS</a:t>
            </a:r>
            <a:endParaRPr lang="en-US" sz="2000" dirty="0">
              <a:latin typeface="Arial" panose="020B0604020202020204" pitchFamily="34" charset="0"/>
            </a:endParaRPr>
          </a:p>
          <a:p>
            <a:pPr marL="285750" indent="-285750">
              <a:buFont typeface="Wingdings" panose="05000000000000000000" pitchFamily="2" charset="2"/>
              <a:buChar char="v"/>
            </a:pPr>
            <a:r>
              <a:rPr lang="en-US" sz="2000" b="0" i="0" dirty="0">
                <a:effectLst/>
                <a:latin typeface="Arial" panose="020B0604020202020204" pitchFamily="34" charset="0"/>
              </a:rPr>
              <a:t>The</a:t>
            </a:r>
            <a:r>
              <a:rPr lang="en-US" sz="2000" b="1" i="0" dirty="0">
                <a:effectLst/>
                <a:latin typeface="Arial" panose="020B0604020202020204" pitchFamily="34" charset="0"/>
              </a:rPr>
              <a:t> </a:t>
            </a:r>
            <a:r>
              <a:rPr lang="en-US" sz="2000" i="0" dirty="0">
                <a:effectLst/>
                <a:latin typeface="Arial" panose="020B0604020202020204" pitchFamily="34" charset="0"/>
              </a:rPr>
              <a:t>OS module in Python </a:t>
            </a:r>
            <a:r>
              <a:rPr lang="en-US" sz="2000" b="0" i="0" dirty="0">
                <a:effectLst/>
                <a:latin typeface="Arial" panose="020B0604020202020204" pitchFamily="34" charset="0"/>
              </a:rPr>
              <a:t>provides functions for interacting with the operating system.</a:t>
            </a:r>
            <a:endParaRPr lang="en-US" sz="2000" b="0" i="0" dirty="0">
              <a:effectLst/>
              <a:latin typeface="Arial" panose="020B0604020202020204" pitchFamily="34" charset="0"/>
            </a:endParaRPr>
          </a:p>
          <a:p>
            <a:pPr marL="285750" indent="-285750">
              <a:buFont typeface="Wingdings" panose="05000000000000000000" pitchFamily="2" charset="2"/>
              <a:buChar char="v"/>
            </a:pPr>
            <a:r>
              <a:rPr lang="en-US" sz="2000" b="0" i="0" dirty="0">
                <a:effectLst/>
                <a:latin typeface="Arial" panose="020B0604020202020204" pitchFamily="34" charset="0"/>
              </a:rPr>
              <a:t>This</a:t>
            </a:r>
            <a:r>
              <a:rPr lang="en-US" sz="2000" b="1" i="0" dirty="0">
                <a:effectLst/>
                <a:latin typeface="Arial" panose="020B0604020202020204" pitchFamily="34" charset="0"/>
              </a:rPr>
              <a:t> </a:t>
            </a:r>
            <a:r>
              <a:rPr lang="en-US" sz="2000" i="0" dirty="0">
                <a:effectLst/>
                <a:latin typeface="Arial" panose="020B0604020202020204" pitchFamily="34" charset="0"/>
              </a:rPr>
              <a:t>module</a:t>
            </a:r>
            <a:r>
              <a:rPr lang="en-US" sz="2000" b="1" i="0" dirty="0">
                <a:effectLst/>
                <a:latin typeface="Arial" panose="020B0604020202020204" pitchFamily="34" charset="0"/>
              </a:rPr>
              <a:t> </a:t>
            </a:r>
            <a:r>
              <a:rPr lang="en-US" sz="2000" b="0" i="0" dirty="0">
                <a:effectLst/>
                <a:latin typeface="Arial" panose="020B0604020202020204" pitchFamily="34" charset="0"/>
              </a:rPr>
              <a:t>provides a portable way of using operating system-dependent functionality.</a:t>
            </a:r>
            <a:endParaRPr lang="en-US" sz="2000" b="0" i="0" dirty="0">
              <a:effectLst/>
              <a:latin typeface="Arial" panose="020B0604020202020204" pitchFamily="34" charset="0"/>
            </a:endParaRPr>
          </a:p>
          <a:p>
            <a:endParaRPr lang="en-US" sz="2000" dirty="0">
              <a:latin typeface="Arial" panose="020B0604020202020204" pitchFamily="34" charset="0"/>
            </a:endParaRPr>
          </a:p>
          <a:p>
            <a:pPr marL="285750" indent="-285750">
              <a:buFont typeface="Wingdings" panose="05000000000000000000" pitchFamily="2" charset="2"/>
              <a:buChar char="q"/>
            </a:pPr>
            <a:r>
              <a:rPr lang="en-US" sz="2000" dirty="0">
                <a:latin typeface="Arial" panose="020B0604020202020204" pitchFamily="34" charset="0"/>
              </a:rPr>
              <a:t>Random</a:t>
            </a:r>
            <a:endParaRPr lang="en-US" sz="2000" dirty="0">
              <a:latin typeface="Arial" panose="020B0604020202020204" pitchFamily="34" charset="0"/>
            </a:endParaRPr>
          </a:p>
          <a:p>
            <a:pPr marL="285750" indent="-285750">
              <a:buFont typeface="Wingdings" panose="05000000000000000000" pitchFamily="2" charset="2"/>
              <a:buChar char="v"/>
            </a:pPr>
            <a:r>
              <a:rPr lang="en-US" sz="2000" dirty="0">
                <a:latin typeface="Arial" panose="020B0604020202020204" pitchFamily="34" charset="0"/>
              </a:rPr>
              <a:t>We </a:t>
            </a:r>
            <a:r>
              <a:rPr lang="en-US" sz="2000" b="0" i="0" dirty="0">
                <a:effectLst/>
                <a:latin typeface="Arial" panose="020B0604020202020204" pitchFamily="34" charset="0"/>
              </a:rPr>
              <a:t>can generate </a:t>
            </a:r>
            <a:r>
              <a:rPr lang="en-US" sz="2000" i="0" dirty="0">
                <a:effectLst/>
                <a:latin typeface="Arial" panose="020B0604020202020204" pitchFamily="34" charset="0"/>
              </a:rPr>
              <a:t>random</a:t>
            </a:r>
            <a:r>
              <a:rPr lang="en-US" sz="2000" b="0" i="0" dirty="0">
                <a:effectLst/>
                <a:latin typeface="Arial" panose="020B0604020202020204" pitchFamily="34" charset="0"/>
              </a:rPr>
              <a:t> numbers in </a:t>
            </a:r>
            <a:r>
              <a:rPr lang="en-US" sz="2000" i="0" dirty="0">
                <a:effectLst/>
                <a:latin typeface="Arial" panose="020B0604020202020204" pitchFamily="34" charset="0"/>
              </a:rPr>
              <a:t>Python</a:t>
            </a:r>
            <a:r>
              <a:rPr lang="en-US" sz="2000" b="0" i="0" dirty="0">
                <a:effectLst/>
                <a:latin typeface="Arial" panose="020B0604020202020204" pitchFamily="34" charset="0"/>
              </a:rPr>
              <a:t> by using </a:t>
            </a:r>
            <a:r>
              <a:rPr lang="en-US" sz="2000" i="0" dirty="0">
                <a:effectLst/>
                <a:latin typeface="Arial" panose="020B0604020202020204" pitchFamily="34" charset="0"/>
              </a:rPr>
              <a:t>random module</a:t>
            </a:r>
            <a:r>
              <a:rPr lang="en-US" sz="2000" b="0" i="0" dirty="0">
                <a:effectLst/>
                <a:latin typeface="Arial" panose="020B0604020202020204" pitchFamily="34" charset="0"/>
              </a:rPr>
              <a:t>.</a:t>
            </a:r>
            <a:endParaRPr lang="en-US" sz="2000" b="0" i="0" dirty="0">
              <a:effectLst/>
              <a:latin typeface="Arial" panose="020B0604020202020204" pitchFamily="34" charset="0"/>
            </a:endParaRPr>
          </a:p>
          <a:p>
            <a:pPr marL="285750" indent="-285750">
              <a:buFont typeface="Wingdings" panose="05000000000000000000" pitchFamily="2" charset="2"/>
              <a:buChar char="v"/>
            </a:pPr>
            <a:r>
              <a:rPr lang="en-US" sz="2000" b="0" i="0" dirty="0">
                <a:effectLst/>
                <a:latin typeface="Arial" panose="020B0604020202020204" pitchFamily="34" charset="0"/>
              </a:rPr>
              <a:t>These are pseudo-</a:t>
            </a:r>
            <a:r>
              <a:rPr lang="en-US" sz="2000" i="0" dirty="0">
                <a:effectLst/>
                <a:latin typeface="Arial" panose="020B0604020202020204" pitchFamily="34" charset="0"/>
              </a:rPr>
              <a:t>random</a:t>
            </a:r>
            <a:r>
              <a:rPr lang="en-US" sz="2000" b="0" i="0" dirty="0">
                <a:effectLst/>
                <a:latin typeface="Arial" panose="020B0604020202020204" pitchFamily="34" charset="0"/>
              </a:rPr>
              <a:t> number as the sequence of number generated depends on the seed.</a:t>
            </a:r>
            <a:endParaRPr lang="en-US" sz="2000" b="0" i="0" dirty="0">
              <a:effectLst/>
              <a:latin typeface="Arial" panose="020B0604020202020204" pitchFamily="34" charset="0"/>
            </a:endParaRPr>
          </a:p>
          <a:p>
            <a:pPr marL="285750" indent="-285750">
              <a:buFont typeface="Wingdings" panose="05000000000000000000" pitchFamily="2" charset="2"/>
              <a:buChar char="v"/>
            </a:pPr>
            <a:endParaRPr lang="en-US" sz="2000" dirty="0">
              <a:latin typeface="Arial" panose="020B0604020202020204" pitchFamily="34" charset="0"/>
            </a:endParaRPr>
          </a:p>
          <a:p>
            <a:pPr marL="285750" indent="-285750">
              <a:buFont typeface="Wingdings" panose="05000000000000000000" pitchFamily="2" charset="2"/>
              <a:buChar char="q"/>
            </a:pPr>
            <a:r>
              <a:rPr lang="en-US" sz="2000" dirty="0" err="1">
                <a:latin typeface="Arial" panose="020B0604020202020204" pitchFamily="34" charset="0"/>
              </a:rPr>
              <a:t>PyAutoGui</a:t>
            </a:r>
            <a:endParaRPr lang="en-US" sz="2000" dirty="0">
              <a:latin typeface="Arial" panose="020B0604020202020204" pitchFamily="34" charset="0"/>
            </a:endParaRPr>
          </a:p>
          <a:p>
            <a:pPr marL="285750" indent="-285750">
              <a:buFont typeface="Wingdings" panose="05000000000000000000" pitchFamily="2" charset="2"/>
              <a:buChar char="v"/>
            </a:pPr>
            <a:r>
              <a:rPr lang="en-US" sz="2000" i="0" dirty="0" err="1">
                <a:effectLst/>
                <a:latin typeface="Arial" panose="020B0604020202020204" pitchFamily="34" charset="0"/>
              </a:rPr>
              <a:t>Pyautogui</a:t>
            </a:r>
            <a:r>
              <a:rPr lang="en-US" sz="2000" b="0" i="0" dirty="0">
                <a:effectLst/>
                <a:latin typeface="Arial" panose="020B0604020202020204" pitchFamily="34" charset="0"/>
              </a:rPr>
              <a:t> is a </a:t>
            </a:r>
            <a:r>
              <a:rPr lang="en-US" sz="2000" i="0" dirty="0">
                <a:effectLst/>
                <a:latin typeface="Arial" panose="020B0604020202020204" pitchFamily="34" charset="0"/>
              </a:rPr>
              <a:t>library</a:t>
            </a:r>
            <a:r>
              <a:rPr lang="en-US" sz="2000" b="0" i="0" dirty="0">
                <a:effectLst/>
                <a:latin typeface="Arial" panose="020B0604020202020204" pitchFamily="34" charset="0"/>
              </a:rPr>
              <a:t> that allows you to control the mouse and keyboard to do various things.</a:t>
            </a:r>
            <a:endParaRPr lang="en-US" sz="2000" b="0" i="0" dirty="0">
              <a:effectLst/>
              <a:latin typeface="Arial" panose="020B0604020202020204" pitchFamily="34" charset="0"/>
            </a:endParaRPr>
          </a:p>
          <a:p>
            <a:pPr marL="285750" indent="-285750">
              <a:buFont typeface="Wingdings" panose="05000000000000000000" pitchFamily="2" charset="2"/>
              <a:buChar char="v"/>
            </a:pPr>
            <a:r>
              <a:rPr lang="en-IN" sz="2000" dirty="0"/>
              <a:t>In this project we use this library for taking screenshots of the screen.</a:t>
            </a:r>
            <a:endParaRPr lang="en-IN"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26277" y="150920"/>
            <a:ext cx="4287914"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Implementation</a:t>
            </a:r>
            <a:endParaRPr lang="en-IN" sz="40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11549" y="1795511"/>
            <a:ext cx="8419976" cy="4736236"/>
          </a:xfrm>
          <a:prstGeom prst="rect">
            <a:avLst/>
          </a:prstGeom>
        </p:spPr>
      </p:pic>
      <p:sp>
        <p:nvSpPr>
          <p:cNvPr id="5" name="TextBox 4"/>
          <p:cNvSpPr txBox="1"/>
          <p:nvPr/>
        </p:nvSpPr>
        <p:spPr>
          <a:xfrm>
            <a:off x="79898" y="1189606"/>
            <a:ext cx="12339962"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Firstly our assistance greet us according to time stamp and then it will asks you to give command to perform</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0</TotalTime>
  <Words>6733</Words>
  <Application>WPS Presentation</Application>
  <PresentationFormat>Widescreen</PresentationFormat>
  <Paragraphs>220</Paragraphs>
  <Slides>22</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22</vt:i4>
      </vt:variant>
    </vt:vector>
  </HeadingPairs>
  <TitlesOfParts>
    <vt:vector size="36" baseType="lpstr">
      <vt:lpstr>Arial</vt:lpstr>
      <vt:lpstr>SimSun</vt:lpstr>
      <vt:lpstr>Wingdings</vt:lpstr>
      <vt:lpstr>Arial</vt:lpstr>
      <vt:lpstr>Times New Roman</vt:lpstr>
      <vt:lpstr>Tw Cen MT</vt:lpstr>
      <vt:lpstr>Microsoft YaHei</vt:lpstr>
      <vt:lpstr>Arial Unicode MS</vt:lpstr>
      <vt:lpstr>Calibri</vt:lpstr>
      <vt:lpstr>Consolas</vt:lpstr>
      <vt:lpstr>Algerian</vt:lpstr>
      <vt:lpstr>Calibri Light</vt:lpstr>
      <vt:lpstr>Droplet</vt:lpstr>
      <vt:lpstr>Celestial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kishan rai</dc:creator>
  <cp:lastModifiedBy>sahanareddy728</cp:lastModifiedBy>
  <cp:revision>26</cp:revision>
  <dcterms:created xsi:type="dcterms:W3CDTF">2021-05-01T09:15:00Z</dcterms:created>
  <dcterms:modified xsi:type="dcterms:W3CDTF">2024-12-02T16:22:21Z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913502320C044971A7A0272718FAC919_12</vt:lpwstr>
  </property>
  <property fmtid="{D5CDD505-2E9C-101B-9397-08002B2CF9AE}" pid="3" name="KSOProductBuildVer">
    <vt:lpwstr>1033-12.2.0.18911</vt:lpwstr>
  </property>
</Properties>
</file>